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15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7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1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28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50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75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41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459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0102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89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15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38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8F3B5-78AC-4AB2-B73F-EFA7F7146450}" type="datetimeFigureOut">
              <a:rPr lang="ar-IQ" smtClean="0"/>
              <a:t>02/05/1446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CD9DCD4-9A75-4255-A139-F8C4BDA37A3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63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-1"/>
            <a:ext cx="6334472" cy="3326795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  <a:spcAft>
                <a:spcPts val="600"/>
              </a:spcAft>
            </a:pPr>
            <a:r>
              <a:rPr lang="en-US" b="1" dirty="0">
                <a:effectLst/>
                <a:latin typeface="Times New Roman"/>
                <a:ea typeface="Calibri"/>
                <a:cs typeface="Arial"/>
              </a:rPr>
              <a:t>ESOPHAGEAL RUPTURE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1193939"/>
          </a:xfrm>
        </p:spPr>
        <p:txBody>
          <a:bodyPr>
            <a:noAutofit/>
          </a:bodyPr>
          <a:lstStyle/>
          <a:p>
            <a:pPr rtl="0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rtl="0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Hussein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AlNaji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409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60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ETIOLOGY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localized ischemia and necrosis secondary to foreign bodies.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 External trauma, nasogastric intubation.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Perforation of ulcers in horses and cattle.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Death of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Hypoderma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i="1" dirty="0" err="1">
                <a:latin typeface="Times New Roman"/>
                <a:ea typeface="Calibri"/>
                <a:cs typeface="Arial"/>
              </a:rPr>
              <a:t>lineatum</a:t>
            </a:r>
            <a:r>
              <a:rPr lang="en-US" sz="2400" i="1" dirty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larvae in cattle. 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Spontaneous rupture can occur in horses with idiopathic muscular hypertrophy of the esophagus.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The administration of sustained-release anthelmintic boluses to young calves not large enough for the size of the bolus used can cause esophageal injury and perforation.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4498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1653" y="188640"/>
            <a:ext cx="2171172" cy="5155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>
                <a:latin typeface="Times New Roman"/>
                <a:ea typeface="Calibri"/>
                <a:cs typeface="Arial"/>
              </a:rPr>
              <a:t>PATHOGENESIS</a:t>
            </a:r>
            <a:endParaRPr lang="en-US" sz="2000" dirty="0">
              <a:ea typeface="Calibri"/>
              <a:cs typeface="Arial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74604" y="836712"/>
            <a:ext cx="2309164" cy="864096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Traumatic injury to the esophagus</a:t>
            </a:r>
            <a:endParaRPr lang="en-US" sz="2000" kern="0" dirty="0">
              <a:solidFill>
                <a:sysClr val="window" lastClr="FFFFFF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4" name="سهم إلى اليمين 3"/>
          <p:cNvSpPr/>
          <p:nvPr/>
        </p:nvSpPr>
        <p:spPr>
          <a:xfrm>
            <a:off x="2483768" y="1037114"/>
            <a:ext cx="504056" cy="46329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ar-SA" kern="0">
              <a:solidFill>
                <a:sysClr val="window" lastClr="FFFFFF"/>
              </a:solidFill>
              <a:latin typeface="Calibri"/>
              <a:cs typeface="Arial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987824" y="836712"/>
            <a:ext cx="2880320" cy="936104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edema, hemorrhage, laceration of the mucosa</a:t>
            </a:r>
            <a:endParaRPr lang="en-US" sz="2000" kern="0" dirty="0">
              <a:solidFill>
                <a:sysClr val="window" lastClr="FFFFFF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6" name="سهم إلى اليمين 5"/>
          <p:cNvSpPr/>
          <p:nvPr/>
        </p:nvSpPr>
        <p:spPr>
          <a:xfrm>
            <a:off x="5868144" y="1113880"/>
            <a:ext cx="504056" cy="463292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ar-SA" kern="0">
              <a:solidFill>
                <a:sysClr val="window" lastClr="FFFFFF"/>
              </a:solidFill>
              <a:latin typeface="Calibri"/>
              <a:cs typeface="Arial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372200" y="836712"/>
            <a:ext cx="2520280" cy="252028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Possible perforation of the esophagus resulting in </a:t>
            </a:r>
            <a:r>
              <a:rPr lang="en-US" sz="2000" kern="0" dirty="0" err="1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periesophageal</a:t>
            </a: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 cellulitis</a:t>
            </a:r>
            <a:endParaRPr lang="en-US" sz="1600" kern="0" dirty="0">
              <a:solidFill>
                <a:sysClr val="window" lastClr="FFFFFF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5868144" y="2480026"/>
            <a:ext cx="489542" cy="504056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ar-SA" kern="0">
              <a:solidFill>
                <a:sysClr val="windowText" lastClr="00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059832" y="2315909"/>
            <a:ext cx="2808312" cy="104108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spreads proximally and distally along the esophagus</a:t>
            </a:r>
            <a:endParaRPr lang="en-US" sz="2000" kern="0" dirty="0">
              <a:solidFill>
                <a:sysClr val="window" lastClr="FFFFFF"/>
              </a:solidFill>
              <a:latin typeface="Calibri"/>
              <a:ea typeface="Calibri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11" y="2571276"/>
            <a:ext cx="517525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ستطيل مستدير الزوايا 11"/>
          <p:cNvSpPr/>
          <p:nvPr/>
        </p:nvSpPr>
        <p:spPr>
          <a:xfrm>
            <a:off x="323530" y="2073595"/>
            <a:ext cx="2226881" cy="178745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Perforation of the thoracic esophagus caused </a:t>
            </a:r>
            <a:r>
              <a:rPr lang="en-US" sz="2000" dirty="0">
                <a:latin typeface="Times New Roman"/>
                <a:ea typeface="Calibri"/>
                <a:cs typeface="Arial"/>
              </a:rPr>
              <a:t>fatal </a:t>
            </a:r>
            <a:r>
              <a:rPr lang="en-US" sz="2000" dirty="0" err="1">
                <a:latin typeface="Times New Roman"/>
                <a:ea typeface="Calibri"/>
                <a:cs typeface="Arial"/>
              </a:rPr>
              <a:t>pleuritis</a:t>
            </a:r>
            <a:endParaRPr lang="en-US" sz="1600" dirty="0">
              <a:latin typeface="Calibri"/>
              <a:ea typeface="Calibri"/>
              <a:cs typeface="Arial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>
            <a:off x="1074474" y="3849854"/>
            <a:ext cx="576065" cy="598457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ar-SA" kern="0">
              <a:solidFill>
                <a:sysClr val="windowText" lastClr="000000"/>
              </a:solidFill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323528" y="4437113"/>
            <a:ext cx="3600400" cy="1584176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  <a:defRPr/>
            </a:pP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extensive edema and accumulation of swallowed or regurgitated </a:t>
            </a:r>
            <a:r>
              <a:rPr lang="en-US" sz="2000" kern="0" dirty="0" err="1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ingesta</a:t>
            </a:r>
            <a:r>
              <a:rPr lang="en-US" sz="2000" kern="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 along with gas.</a:t>
            </a:r>
            <a:endParaRPr lang="en-US" sz="2000" kern="0" dirty="0">
              <a:solidFill>
                <a:sysClr val="window" lastClr="FFFFFF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15" name="سهم إلى اليمين 14"/>
          <p:cNvSpPr/>
          <p:nvPr/>
        </p:nvSpPr>
        <p:spPr>
          <a:xfrm>
            <a:off x="3923928" y="4925547"/>
            <a:ext cx="684396" cy="607308"/>
          </a:xfrm>
          <a:prstGeom prst="rightArrow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ar-SA" kern="0">
              <a:solidFill>
                <a:sysClr val="windowText" lastClr="000000"/>
              </a:solidFill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4648195" y="4293098"/>
            <a:ext cx="2516095" cy="1728193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solidFill>
                <a:srgbClr val="0D0D0D"/>
              </a:solidFill>
              <a:latin typeface="Times New Roman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severe toxemia, and dysphagia can cause aspiration pneumonia.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ctr" rt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D0D0D"/>
                </a:solidFill>
                <a:latin typeface="Times New Roman"/>
                <a:ea typeface="Calibri"/>
                <a:cs typeface="Arial"/>
              </a:rPr>
              <a:t> </a:t>
            </a:r>
            <a:endParaRPr lang="en-US" sz="20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911971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14157-C59F-4251-76FE-EA70E2BEE420}"/>
              </a:ext>
            </a:extLst>
          </p:cNvPr>
          <p:cNvSpPr txBox="1"/>
          <p:nvPr/>
        </p:nvSpPr>
        <p:spPr>
          <a:xfrm>
            <a:off x="179512" y="260648"/>
            <a:ext cx="8784976" cy="5797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CLINICAL FINDINGS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Calibri"/>
              <a:cs typeface="Arial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In the acute injury of the esophagus, there is salivation and attempts to swallow, which cause severe pain, particularly in horses.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Calibri"/>
              <a:cs typeface="Arial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In some cases, attempts at swallowing are followed by regurgitation and coughing, pain, retching activities, and vigorous contractions of the cervical and abdominal muscles.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Calibri"/>
              <a:cs typeface="Arial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Marked drooling of saliva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Arial"/>
              </a:rPr>
              <a:t>, grinding of the teeth, coughing, and profuse nasal discharge are common in the horse with esophageal trauma with complications following nasogastric intubation.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898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42493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4- Regurgitation can occur and the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regurgitus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contains mucus and some fresh blood.</a:t>
            </a:r>
            <a:endParaRPr lang="en-US" sz="2400" dirty="0">
              <a:ea typeface="Calibri"/>
              <a:cs typeface="Arial"/>
            </a:endParaRPr>
          </a:p>
          <a:p>
            <a:pPr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5- If the esophageal rupture is in the cervical region, palpation in the jugular furrow causes pain and edematous tissues around the esophagus can be palpable. 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CLINICAL PATHOLOGY</a:t>
            </a:r>
            <a:endParaRPr lang="en-US" sz="2400" dirty="0">
              <a:ea typeface="Calibri"/>
              <a:cs typeface="Arial"/>
            </a:endParaRPr>
          </a:p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dirty="0">
                <a:latin typeface="Times New Roman"/>
                <a:ea typeface="Calibri"/>
                <a:cs typeface="Arial"/>
              </a:rPr>
              <a:t>There is often hematological evidence of inflammation, dehydration, metabolic alkalosis, and toxemia.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89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548680"/>
            <a:ext cx="856895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DIFFERENTIAL DIAGNOSIS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Tracheal laceration and subcutaneous emphysema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Skin wounds over the axilla with subsequent subcutaneous emphysema.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Severe guttural pouch empyema.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>
                <a:latin typeface="Times New Roman"/>
                <a:ea typeface="Calibri"/>
                <a:cs typeface="Arial"/>
              </a:rPr>
              <a:t>Clostridial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myositis secondary to puncture wounds of the neck or cervical intramuscular injections.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 Pharyngeal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phlegmon</a:t>
            </a:r>
            <a:r>
              <a:rPr lang="en-US" sz="2400" dirty="0">
                <a:latin typeface="Times New Roman"/>
                <a:ea typeface="Calibri"/>
                <a:cs typeface="Arial"/>
              </a:rPr>
              <a:t> in cattle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0281235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7231" y="2"/>
            <a:ext cx="8856984" cy="70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 rtl="0">
              <a:lnSpc>
                <a:spcPct val="150000"/>
              </a:lnSpc>
              <a:spcAft>
                <a:spcPts val="600"/>
              </a:spcAft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TREATMENT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Treatment involves effective drainage of the site over the esophageal perforation.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 prevention of further contamination, control of infection and inflammation, and provision of water and food.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Surgical treatment involves fasciotomy to provide drainage and access to the perforated esophagus. 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A stomach tube, of similar size as that used to perform nasogastric intubation on the animal (14–20 mm).  </a:t>
            </a:r>
            <a:endParaRPr lang="en-US" sz="2400" dirty="0">
              <a:ea typeface="Calibri"/>
              <a:cs typeface="Arial"/>
            </a:endParaRPr>
          </a:p>
          <a:p>
            <a:pPr marL="342900" indent="-342900" algn="just" rtl="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Times New Roman"/>
                <a:ea typeface="Calibri"/>
                <a:cs typeface="Arial"/>
              </a:rPr>
              <a:t>Broad-spectrum antimicrobials and tetanus prophylaxis should be </a:t>
            </a:r>
            <a:r>
              <a:rPr lang="en-US" sz="2400" dirty="0">
                <a:solidFill>
                  <a:schemeClr val="bg1"/>
                </a:solidFill>
                <a:latin typeface="Times New Roman"/>
                <a:ea typeface="Calibri"/>
                <a:cs typeface="Arial"/>
              </a:rPr>
              <a:t>administered. Pain and swelling can be controlled by administration of NSAIDs</a:t>
            </a:r>
            <a:r>
              <a:rPr lang="en-US" sz="2400" dirty="0"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960690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rse Wallpaper Images - Free Download on Freepik">
            <a:extLst>
              <a:ext uri="{FF2B5EF4-FFF2-40B4-BE49-F238E27FC236}">
                <a16:creationId xmlns:a16="http://schemas.microsoft.com/office/drawing/2014/main" id="{18748B9B-B1C8-0E1A-2A61-4D6EC91A1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442FB4-07C9-159F-61EE-2B4C588A7EC2}"/>
              </a:ext>
            </a:extLst>
          </p:cNvPr>
          <p:cNvSpPr txBox="1"/>
          <p:nvPr/>
        </p:nvSpPr>
        <p:spPr>
          <a:xfrm>
            <a:off x="1907704" y="5493130"/>
            <a:ext cx="4680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41016038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48</TotalTime>
  <Words>418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Gallery</vt:lpstr>
      <vt:lpstr>ESOPHAGEAL RUPTURE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ESOPHAGEAL RUPTURE</dc:title>
  <dc:creator>ALI SAHIUNY</dc:creator>
  <cp:lastModifiedBy>MA19557</cp:lastModifiedBy>
  <cp:revision>6</cp:revision>
  <dcterms:created xsi:type="dcterms:W3CDTF">2018-12-17T19:00:32Z</dcterms:created>
  <dcterms:modified xsi:type="dcterms:W3CDTF">2024-11-03T20:40:24Z</dcterms:modified>
</cp:coreProperties>
</file>