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9" d="100"/>
          <a:sy n="59" d="100"/>
        </p:scale>
        <p:origin x="150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3B5-78AC-4AB2-B73F-EFA7F7146450}" type="datetimeFigureOut">
              <a:rPr lang="ar-IQ" smtClean="0"/>
              <a:t>02/05/1446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CCD9DCD4-9A75-4255-A139-F8C4BDA37A31}" type="slidenum">
              <a:rPr lang="ar-IQ" smtClean="0"/>
              <a:t>‹#›</a:t>
            </a:fld>
            <a:endParaRPr lang="ar-IQ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77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3B5-78AC-4AB2-B73F-EFA7F7146450}" type="datetimeFigureOut">
              <a:rPr lang="ar-IQ" smtClean="0"/>
              <a:t>02/05/1446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9DCD4-9A75-4255-A139-F8C4BDA37A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7013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3B5-78AC-4AB2-B73F-EFA7F7146450}" type="datetimeFigureOut">
              <a:rPr lang="ar-IQ" smtClean="0"/>
              <a:t>02/05/1446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9DCD4-9A75-4255-A139-F8C4BDA37A31}" type="slidenum">
              <a:rPr lang="ar-IQ" smtClean="0"/>
              <a:t>‹#›</a:t>
            </a:fld>
            <a:endParaRPr lang="ar-IQ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28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3B5-78AC-4AB2-B73F-EFA7F7146450}" type="datetimeFigureOut">
              <a:rPr lang="ar-IQ" smtClean="0"/>
              <a:t>02/05/1446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9DCD4-9A75-4255-A139-F8C4BDA37A31}" type="slidenum">
              <a:rPr lang="ar-IQ" smtClean="0"/>
              <a:t>‹#›</a:t>
            </a:fld>
            <a:endParaRPr lang="ar-IQ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550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3B5-78AC-4AB2-B73F-EFA7F7146450}" type="datetimeFigureOut">
              <a:rPr lang="ar-IQ" smtClean="0"/>
              <a:t>02/05/1446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9DCD4-9A75-4255-A139-F8C4BDA37A31}" type="slidenum">
              <a:rPr lang="ar-IQ" smtClean="0"/>
              <a:t>‹#›</a:t>
            </a:fld>
            <a:endParaRPr lang="ar-IQ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175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3B5-78AC-4AB2-B73F-EFA7F7146450}" type="datetimeFigureOut">
              <a:rPr lang="ar-IQ" smtClean="0"/>
              <a:t>02/05/1446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9DCD4-9A75-4255-A139-F8C4BDA37A31}" type="slidenum">
              <a:rPr lang="ar-IQ" smtClean="0"/>
              <a:t>‹#›</a:t>
            </a:fld>
            <a:endParaRPr lang="ar-IQ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41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3B5-78AC-4AB2-B73F-EFA7F7146450}" type="datetimeFigureOut">
              <a:rPr lang="ar-IQ" smtClean="0"/>
              <a:t>02/05/1446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9DCD4-9A75-4255-A139-F8C4BDA37A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2459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3B5-78AC-4AB2-B73F-EFA7F7146450}" type="datetimeFigureOut">
              <a:rPr lang="ar-IQ" smtClean="0"/>
              <a:t>02/05/1446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9DCD4-9A75-4255-A139-F8C4BDA37A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0102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3B5-78AC-4AB2-B73F-EFA7F7146450}" type="datetimeFigureOut">
              <a:rPr lang="ar-IQ" smtClean="0"/>
              <a:t>02/05/1446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9DCD4-9A75-4255-A139-F8C4BDA37A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89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3B5-78AC-4AB2-B73F-EFA7F7146450}" type="datetimeFigureOut">
              <a:rPr lang="ar-IQ" smtClean="0"/>
              <a:t>02/05/1446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9DCD4-9A75-4255-A139-F8C4BDA37A31}" type="slidenum">
              <a:rPr lang="ar-IQ" smtClean="0"/>
              <a:t>‹#›</a:t>
            </a:fld>
            <a:endParaRPr lang="ar-IQ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15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EE68F3B5-78AC-4AB2-B73F-EFA7F7146450}" type="datetimeFigureOut">
              <a:rPr lang="ar-IQ" smtClean="0"/>
              <a:t>02/05/1446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9DCD4-9A75-4255-A139-F8C4BDA37A31}" type="slidenum">
              <a:rPr lang="ar-IQ" smtClean="0"/>
              <a:t>‹#›</a:t>
            </a:fld>
            <a:endParaRPr lang="ar-IQ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38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8F3B5-78AC-4AB2-B73F-EFA7F7146450}" type="datetimeFigureOut">
              <a:rPr lang="ar-IQ" smtClean="0"/>
              <a:t>02/05/1446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CD9DCD4-9A75-4255-A139-F8C4BDA37A3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637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59632" y="-1"/>
            <a:ext cx="6334472" cy="3326795"/>
          </a:xfrm>
        </p:spPr>
        <p:txBody>
          <a:bodyPr>
            <a:normAutofit/>
          </a:bodyPr>
          <a:lstStyle/>
          <a:p>
            <a:pPr algn="ctr" rtl="0">
              <a:lnSpc>
                <a:spcPct val="150000"/>
              </a:lnSpc>
              <a:spcAft>
                <a:spcPts val="600"/>
              </a:spcAft>
            </a:pPr>
            <a:r>
              <a:rPr lang="en-US" b="1" dirty="0">
                <a:effectLst/>
                <a:latin typeface="Times New Roman"/>
                <a:ea typeface="Calibri"/>
                <a:cs typeface="Arial"/>
              </a:rPr>
              <a:t>ESOPHAGEAL RUPTURE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1193939"/>
          </a:xfrm>
        </p:spPr>
        <p:txBody>
          <a:bodyPr>
            <a:noAutofit/>
          </a:bodyPr>
          <a:lstStyle/>
          <a:p>
            <a:pPr rtl="0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</a:p>
          <a:p>
            <a:pPr rtl="0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Hussein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AlNaji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34099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116632"/>
            <a:ext cx="8784976" cy="6034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>
                <a:latin typeface="Times New Roman"/>
                <a:ea typeface="Calibri"/>
                <a:cs typeface="Arial"/>
              </a:rPr>
              <a:t>ETIOLOGY</a:t>
            </a:r>
            <a:endParaRPr lang="en-US" sz="2400" dirty="0">
              <a:ea typeface="Calibri"/>
              <a:cs typeface="Arial"/>
            </a:endParaRPr>
          </a:p>
          <a:p>
            <a:pPr marL="34290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localized ischemia and necrosis secondary to foreign bodies.</a:t>
            </a:r>
            <a:endParaRPr lang="en-US" sz="2400" dirty="0">
              <a:ea typeface="Calibri"/>
              <a:cs typeface="Arial"/>
            </a:endParaRPr>
          </a:p>
          <a:p>
            <a:pPr marL="34290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 External trauma, nasogastric intubation.</a:t>
            </a:r>
            <a:endParaRPr lang="en-US" sz="2400" dirty="0">
              <a:ea typeface="Calibri"/>
              <a:cs typeface="Arial"/>
            </a:endParaRPr>
          </a:p>
          <a:p>
            <a:pPr marL="34290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Perforation of ulcers in horses and cattle.</a:t>
            </a:r>
            <a:endParaRPr lang="en-US" sz="2400" dirty="0">
              <a:ea typeface="Calibri"/>
              <a:cs typeface="Arial"/>
            </a:endParaRPr>
          </a:p>
          <a:p>
            <a:pPr marL="34290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Death of </a:t>
            </a:r>
            <a:r>
              <a:rPr lang="en-US" sz="2400" i="1" dirty="0" err="1">
                <a:latin typeface="Times New Roman"/>
                <a:ea typeface="Calibri"/>
                <a:cs typeface="Arial"/>
              </a:rPr>
              <a:t>Hypoderma</a:t>
            </a:r>
            <a:r>
              <a:rPr lang="en-US" sz="24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400" i="1" dirty="0" err="1">
                <a:latin typeface="Times New Roman"/>
                <a:ea typeface="Calibri"/>
                <a:cs typeface="Arial"/>
              </a:rPr>
              <a:t>lineatum</a:t>
            </a:r>
            <a:r>
              <a:rPr lang="en-US" sz="24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larvae in cattle. </a:t>
            </a:r>
            <a:endParaRPr lang="en-US" sz="2400" dirty="0">
              <a:ea typeface="Calibri"/>
              <a:cs typeface="Arial"/>
            </a:endParaRPr>
          </a:p>
          <a:p>
            <a:pPr marL="34290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Spontaneous rupture can occur in horses with idiopathic muscular hypertrophy of the esophagus.</a:t>
            </a:r>
            <a:endParaRPr lang="en-US" sz="2400" dirty="0">
              <a:ea typeface="Calibri"/>
              <a:cs typeface="Arial"/>
            </a:endParaRPr>
          </a:p>
          <a:p>
            <a:pPr marL="34290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The administration of sustained-release anthelmintic boluses to young calves not large enough for the size of the bolus used can cause esophageal injury and perforation.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14498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51653" y="188640"/>
            <a:ext cx="2171172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000" b="1" dirty="0">
                <a:latin typeface="Times New Roman"/>
                <a:ea typeface="Calibri"/>
                <a:cs typeface="Arial"/>
              </a:rPr>
              <a:t>PATHOGENESIS</a:t>
            </a:r>
            <a:endParaRPr lang="en-US" sz="2000" dirty="0">
              <a:ea typeface="Calibri"/>
              <a:cs typeface="Arial"/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174604" y="836712"/>
            <a:ext cx="2309164" cy="864096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000" kern="0" dirty="0">
                <a:solidFill>
                  <a:srgbClr val="0D0D0D"/>
                </a:solidFill>
                <a:latin typeface="Times New Roman"/>
                <a:ea typeface="Calibri"/>
                <a:cs typeface="Arial"/>
              </a:rPr>
              <a:t>Traumatic injury to the esophagus</a:t>
            </a:r>
            <a:endParaRPr lang="en-US" sz="2000" kern="0" dirty="0">
              <a:solidFill>
                <a:sysClr val="window" lastClr="FFFFFF"/>
              </a:solidFill>
              <a:latin typeface="Calibri"/>
              <a:ea typeface="Calibri"/>
              <a:cs typeface="Arial"/>
            </a:endParaRPr>
          </a:p>
        </p:txBody>
      </p:sp>
      <p:sp>
        <p:nvSpPr>
          <p:cNvPr id="4" name="سهم إلى اليمين 3"/>
          <p:cNvSpPr/>
          <p:nvPr/>
        </p:nvSpPr>
        <p:spPr>
          <a:xfrm>
            <a:off x="2483768" y="1037114"/>
            <a:ext cx="504056" cy="463292"/>
          </a:xfrm>
          <a:prstGeom prst="rightArrow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ar-SA" kern="0">
              <a:solidFill>
                <a:sysClr val="window" lastClr="FFFFFF"/>
              </a:solidFill>
              <a:latin typeface="Calibri"/>
              <a:cs typeface="Arial"/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2987824" y="836712"/>
            <a:ext cx="2880320" cy="936104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 rtl="0"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000" kern="0" dirty="0">
                <a:solidFill>
                  <a:srgbClr val="0D0D0D"/>
                </a:solidFill>
                <a:latin typeface="Times New Roman"/>
                <a:ea typeface="Calibri"/>
                <a:cs typeface="Arial"/>
              </a:rPr>
              <a:t>edema, hemorrhage, laceration of the mucosa</a:t>
            </a:r>
            <a:endParaRPr lang="en-US" sz="2000" kern="0" dirty="0">
              <a:solidFill>
                <a:sysClr val="window" lastClr="FFFFFF"/>
              </a:solidFill>
              <a:latin typeface="Calibri"/>
              <a:ea typeface="Calibri"/>
              <a:cs typeface="Arial"/>
            </a:endParaRPr>
          </a:p>
        </p:txBody>
      </p:sp>
      <p:sp>
        <p:nvSpPr>
          <p:cNvPr id="6" name="سهم إلى اليمين 5"/>
          <p:cNvSpPr/>
          <p:nvPr/>
        </p:nvSpPr>
        <p:spPr>
          <a:xfrm>
            <a:off x="5868144" y="1113880"/>
            <a:ext cx="504056" cy="463292"/>
          </a:xfrm>
          <a:prstGeom prst="rightArrow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ar-SA" kern="0">
              <a:solidFill>
                <a:sysClr val="window" lastClr="FFFFFF"/>
              </a:solidFill>
              <a:latin typeface="Calibri"/>
              <a:cs typeface="Arial"/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6372200" y="836712"/>
            <a:ext cx="2520280" cy="2520280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000" kern="0" dirty="0">
                <a:solidFill>
                  <a:srgbClr val="0D0D0D"/>
                </a:solidFill>
                <a:latin typeface="Times New Roman"/>
                <a:ea typeface="Calibri"/>
                <a:cs typeface="Arial"/>
              </a:rPr>
              <a:t>Possible perforation of the esophagus resulting in </a:t>
            </a:r>
            <a:r>
              <a:rPr lang="en-US" sz="2000" kern="0" dirty="0" err="1">
                <a:solidFill>
                  <a:srgbClr val="0D0D0D"/>
                </a:solidFill>
                <a:latin typeface="Times New Roman"/>
                <a:ea typeface="Calibri"/>
                <a:cs typeface="Arial"/>
              </a:rPr>
              <a:t>periesophageal</a:t>
            </a:r>
            <a:r>
              <a:rPr lang="en-US" sz="2000" kern="0" dirty="0">
                <a:solidFill>
                  <a:srgbClr val="0D0D0D"/>
                </a:solidFill>
                <a:latin typeface="Times New Roman"/>
                <a:ea typeface="Calibri"/>
                <a:cs typeface="Arial"/>
              </a:rPr>
              <a:t> cellulitis</a:t>
            </a:r>
            <a:endParaRPr lang="en-US" sz="1600" kern="0" dirty="0">
              <a:solidFill>
                <a:sysClr val="window" lastClr="FFFFFF"/>
              </a:solidFill>
              <a:latin typeface="Calibri"/>
              <a:ea typeface="Calibri"/>
              <a:cs typeface="Arial"/>
            </a:endParaRPr>
          </a:p>
        </p:txBody>
      </p:sp>
      <p:sp>
        <p:nvSpPr>
          <p:cNvPr id="8" name="سهم إلى اليمين 7"/>
          <p:cNvSpPr/>
          <p:nvPr/>
        </p:nvSpPr>
        <p:spPr>
          <a:xfrm rot="10800000">
            <a:off x="5868144" y="2480026"/>
            <a:ext cx="489542" cy="504056"/>
          </a:xfrm>
          <a:prstGeom prst="rightArrow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ar-SA" kern="0">
              <a:solidFill>
                <a:sysClr val="windowText" lastClr="000000"/>
              </a:solidFill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3059832" y="2315909"/>
            <a:ext cx="2808312" cy="1041085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000" kern="0" dirty="0">
                <a:solidFill>
                  <a:srgbClr val="0D0D0D"/>
                </a:solidFill>
                <a:latin typeface="Times New Roman"/>
                <a:ea typeface="Calibri"/>
                <a:cs typeface="Arial"/>
              </a:rPr>
              <a:t>spreads proximally and distally along the esophagus</a:t>
            </a:r>
            <a:endParaRPr lang="en-US" sz="2000" kern="0" dirty="0">
              <a:solidFill>
                <a:sysClr val="window" lastClr="FFFFFF"/>
              </a:solidFill>
              <a:latin typeface="Calibri"/>
              <a:ea typeface="Calibri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411" y="2571276"/>
            <a:ext cx="517525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مستطيل مستدير الزوايا 11"/>
          <p:cNvSpPr/>
          <p:nvPr/>
        </p:nvSpPr>
        <p:spPr>
          <a:xfrm>
            <a:off x="323530" y="2073595"/>
            <a:ext cx="2226881" cy="1787455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0D0D0D"/>
                </a:solidFill>
                <a:latin typeface="Times New Roman"/>
                <a:ea typeface="Calibri"/>
                <a:cs typeface="Arial"/>
              </a:rPr>
              <a:t>Perforation of the thoracic esophagus caused </a:t>
            </a:r>
            <a:r>
              <a:rPr lang="en-US" sz="2000" dirty="0">
                <a:latin typeface="Times New Roman"/>
                <a:ea typeface="Calibri"/>
                <a:cs typeface="Arial"/>
              </a:rPr>
              <a:t>fatal </a:t>
            </a:r>
            <a:r>
              <a:rPr lang="en-US" sz="2000" dirty="0" err="1">
                <a:latin typeface="Times New Roman"/>
                <a:ea typeface="Calibri"/>
                <a:cs typeface="Arial"/>
              </a:rPr>
              <a:t>pleuritis</a:t>
            </a:r>
            <a:endParaRPr lang="en-US" sz="1600" dirty="0">
              <a:latin typeface="Calibri"/>
              <a:ea typeface="Calibri"/>
              <a:cs typeface="Arial"/>
            </a:endParaRPr>
          </a:p>
        </p:txBody>
      </p:sp>
      <p:sp>
        <p:nvSpPr>
          <p:cNvPr id="13" name="سهم إلى اليمين 12"/>
          <p:cNvSpPr/>
          <p:nvPr/>
        </p:nvSpPr>
        <p:spPr>
          <a:xfrm rot="5400000">
            <a:off x="1074474" y="3849854"/>
            <a:ext cx="576065" cy="598457"/>
          </a:xfrm>
          <a:prstGeom prst="rightArrow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ar-SA" kern="0">
              <a:solidFill>
                <a:sysClr val="windowText" lastClr="000000"/>
              </a:solidFill>
            </a:endParaRP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323528" y="4437113"/>
            <a:ext cx="3600400" cy="1584176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000" kern="0" dirty="0">
                <a:solidFill>
                  <a:srgbClr val="0D0D0D"/>
                </a:solidFill>
                <a:latin typeface="Times New Roman"/>
                <a:ea typeface="Calibri"/>
                <a:cs typeface="Arial"/>
              </a:rPr>
              <a:t>extensive edema and accumulation of swallowed or regurgitated </a:t>
            </a:r>
            <a:r>
              <a:rPr lang="en-US" sz="2000" kern="0" dirty="0" err="1">
                <a:solidFill>
                  <a:srgbClr val="0D0D0D"/>
                </a:solidFill>
                <a:latin typeface="Times New Roman"/>
                <a:ea typeface="Calibri"/>
                <a:cs typeface="Arial"/>
              </a:rPr>
              <a:t>ingesta</a:t>
            </a:r>
            <a:r>
              <a:rPr lang="en-US" sz="2000" kern="0" dirty="0">
                <a:solidFill>
                  <a:srgbClr val="0D0D0D"/>
                </a:solidFill>
                <a:latin typeface="Times New Roman"/>
                <a:ea typeface="Calibri"/>
                <a:cs typeface="Arial"/>
              </a:rPr>
              <a:t> along with gas.</a:t>
            </a:r>
            <a:endParaRPr lang="en-US" sz="2000" kern="0" dirty="0">
              <a:solidFill>
                <a:sysClr val="window" lastClr="FFFFFF"/>
              </a:solidFill>
              <a:latin typeface="Calibri"/>
              <a:ea typeface="Calibri"/>
              <a:cs typeface="Arial"/>
            </a:endParaRPr>
          </a:p>
        </p:txBody>
      </p:sp>
      <p:sp>
        <p:nvSpPr>
          <p:cNvPr id="15" name="سهم إلى اليمين 14"/>
          <p:cNvSpPr/>
          <p:nvPr/>
        </p:nvSpPr>
        <p:spPr>
          <a:xfrm>
            <a:off x="3923928" y="4925547"/>
            <a:ext cx="684396" cy="607308"/>
          </a:xfrm>
          <a:prstGeom prst="rightArrow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ar-SA" kern="0">
              <a:solidFill>
                <a:sysClr val="windowText" lastClr="000000"/>
              </a:solidFill>
            </a:endParaRPr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4648195" y="4293098"/>
            <a:ext cx="2516095" cy="1728193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1000"/>
              </a:spcAft>
            </a:pPr>
            <a:endParaRPr lang="en-US" sz="2000" dirty="0">
              <a:solidFill>
                <a:srgbClr val="0D0D0D"/>
              </a:solidFill>
              <a:latin typeface="Times New Roman"/>
              <a:ea typeface="Calibri"/>
              <a:cs typeface="Arial"/>
            </a:endParaRPr>
          </a:p>
          <a:p>
            <a:pPr algn="ctr" rtl="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0D0D0D"/>
                </a:solidFill>
                <a:latin typeface="Times New Roman"/>
                <a:ea typeface="Calibri"/>
                <a:cs typeface="Arial"/>
              </a:rPr>
              <a:t>severe toxemia, and dysphagia can cause aspiration pneumonia.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ctr" rtl="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0D0D0D"/>
                </a:solidFill>
                <a:latin typeface="Times New Roman"/>
                <a:ea typeface="Calibri"/>
                <a:cs typeface="Arial"/>
              </a:rPr>
              <a:t> </a:t>
            </a:r>
            <a:endParaRPr lang="en-US" sz="2000" dirty="0"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9119714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214157-C59F-4251-76FE-EA70E2BEE420}"/>
              </a:ext>
            </a:extLst>
          </p:cNvPr>
          <p:cNvSpPr txBox="1"/>
          <p:nvPr/>
        </p:nvSpPr>
        <p:spPr>
          <a:xfrm>
            <a:off x="179512" y="260648"/>
            <a:ext cx="8784976" cy="5797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Calibri"/>
                <a:cs typeface="Arial"/>
              </a:rPr>
              <a:t>CLINICAL FINDINGS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Calibri"/>
              <a:cs typeface="Arial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Calibri"/>
                <a:cs typeface="Arial"/>
              </a:rPr>
              <a:t>In the acute injury of the esophagus, there is salivation and attempts to swallow, which cause severe pain, particularly in horses.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Calibri"/>
              <a:cs typeface="Arial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Calibri"/>
                <a:cs typeface="Arial"/>
              </a:rPr>
              <a:t>In some cases, attempts at swallowing are followed by regurgitation and coughing, pain, retching activities, and vigorous contractions of the cervical and abdominal muscles.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Calibri"/>
              <a:cs typeface="Arial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Calibri"/>
                <a:cs typeface="Arial"/>
              </a:rPr>
              <a:t>Marked drooling of saliva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Calibri"/>
                <a:cs typeface="Arial"/>
              </a:rPr>
              <a:t>, grinding of the teeth, coughing, and profuse nasal discharge are common in the horse with esophageal trauma with complications following nasogastric intubation.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8988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548680"/>
            <a:ext cx="8424936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>
                <a:latin typeface="Times New Roman"/>
                <a:ea typeface="Calibri"/>
                <a:cs typeface="Arial"/>
              </a:rPr>
              <a:t>4- Regurgitation can occur and the </a:t>
            </a:r>
            <a:r>
              <a:rPr lang="en-US" sz="2400" dirty="0" err="1">
                <a:latin typeface="Times New Roman"/>
                <a:ea typeface="Calibri"/>
                <a:cs typeface="Arial"/>
              </a:rPr>
              <a:t>regurgitus</a:t>
            </a:r>
            <a:r>
              <a:rPr lang="en-US" sz="2400" dirty="0">
                <a:latin typeface="Times New Roman"/>
                <a:ea typeface="Calibri"/>
                <a:cs typeface="Arial"/>
              </a:rPr>
              <a:t> contains mucus and some fresh blood.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>
                <a:latin typeface="Times New Roman"/>
                <a:ea typeface="Calibri"/>
                <a:cs typeface="Arial"/>
              </a:rPr>
              <a:t>5- If the esophageal rupture is in the cervical region, palpation in the jugular furrow causes pain and edematous tissues around the esophagus can be palpable. </a:t>
            </a:r>
            <a:endParaRPr lang="en-US" sz="2400" dirty="0">
              <a:ea typeface="Calibri"/>
              <a:cs typeface="Arial"/>
            </a:endParaRPr>
          </a:p>
          <a:p>
            <a:pPr marL="228600"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>
                <a:latin typeface="Times New Roman"/>
                <a:ea typeface="Calibri"/>
                <a:cs typeface="Arial"/>
              </a:rPr>
              <a:t>CLINICAL PATHOLOGY</a:t>
            </a:r>
            <a:endParaRPr lang="en-US" sz="2400" dirty="0">
              <a:ea typeface="Calibri"/>
              <a:cs typeface="Arial"/>
            </a:endParaRPr>
          </a:p>
          <a:p>
            <a:pPr marL="228600"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>
                <a:latin typeface="Times New Roman"/>
                <a:ea typeface="Calibri"/>
                <a:cs typeface="Arial"/>
              </a:rPr>
              <a:t>There is often hematological evidence of inflammation, dehydration, metabolic alkalosis, and toxemia.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889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548680"/>
            <a:ext cx="8568952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>
                <a:latin typeface="Times New Roman"/>
                <a:ea typeface="Calibri"/>
                <a:cs typeface="Arial"/>
              </a:rPr>
              <a:t>DIFFERENTIAL DIAGNOSIS</a:t>
            </a:r>
            <a:endParaRPr lang="en-US" sz="2400" dirty="0">
              <a:ea typeface="Calibri"/>
              <a:cs typeface="Arial"/>
            </a:endParaRPr>
          </a:p>
          <a:p>
            <a:pPr marL="34290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Tracheal laceration and subcutaneous emphysema</a:t>
            </a:r>
            <a:endParaRPr lang="en-US" sz="2400" dirty="0">
              <a:ea typeface="Calibri"/>
              <a:cs typeface="Arial"/>
            </a:endParaRPr>
          </a:p>
          <a:p>
            <a:pPr marL="34290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Skin wounds over the axilla with subsequent subcutaneous emphysema.</a:t>
            </a:r>
            <a:endParaRPr lang="en-US" sz="2400" dirty="0">
              <a:ea typeface="Calibri"/>
              <a:cs typeface="Arial"/>
            </a:endParaRPr>
          </a:p>
          <a:p>
            <a:pPr marL="34290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Severe guttural pouch empyema.</a:t>
            </a:r>
            <a:endParaRPr lang="en-US" sz="2400" dirty="0">
              <a:ea typeface="Calibri"/>
              <a:cs typeface="Arial"/>
            </a:endParaRPr>
          </a:p>
          <a:p>
            <a:pPr marL="34290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>
                <a:latin typeface="Times New Roman"/>
                <a:ea typeface="Calibri"/>
                <a:cs typeface="Arial"/>
              </a:rPr>
              <a:t>Clostridial</a:t>
            </a:r>
            <a:r>
              <a:rPr lang="en-US" sz="2400" dirty="0">
                <a:latin typeface="Times New Roman"/>
                <a:ea typeface="Calibri"/>
                <a:cs typeface="Arial"/>
              </a:rPr>
              <a:t> myositis secondary to puncture wounds of the neck or cervical intramuscular injections.</a:t>
            </a:r>
            <a:endParaRPr lang="en-US" sz="2400" dirty="0">
              <a:ea typeface="Calibri"/>
              <a:cs typeface="Arial"/>
            </a:endParaRPr>
          </a:p>
          <a:p>
            <a:pPr marL="34290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 Pharyngeal </a:t>
            </a:r>
            <a:r>
              <a:rPr lang="en-US" sz="2400" dirty="0" err="1">
                <a:latin typeface="Times New Roman"/>
                <a:ea typeface="Calibri"/>
                <a:cs typeface="Arial"/>
              </a:rPr>
              <a:t>phlegmon</a:t>
            </a:r>
            <a:r>
              <a:rPr lang="en-US" sz="2400" dirty="0">
                <a:latin typeface="Times New Roman"/>
                <a:ea typeface="Calibri"/>
                <a:cs typeface="Arial"/>
              </a:rPr>
              <a:t> in cattle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0281235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7231" y="2"/>
            <a:ext cx="8856984" cy="7065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>
                <a:latin typeface="Times New Roman"/>
                <a:ea typeface="Calibri"/>
                <a:cs typeface="Arial"/>
              </a:rPr>
              <a:t>TREATMENT</a:t>
            </a:r>
            <a:endParaRPr lang="en-US" sz="2400" dirty="0">
              <a:ea typeface="Calibri"/>
              <a:cs typeface="Arial"/>
            </a:endParaRPr>
          </a:p>
          <a:p>
            <a:pPr marL="34290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Treatment involves effective drainage of the site over the esophageal perforation.</a:t>
            </a:r>
            <a:endParaRPr lang="en-US" sz="2400" dirty="0">
              <a:ea typeface="Calibri"/>
              <a:cs typeface="Arial"/>
            </a:endParaRPr>
          </a:p>
          <a:p>
            <a:pPr marL="34290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 prevention of further contamination, control of infection and inflammation, and provision of water and food.</a:t>
            </a:r>
            <a:endParaRPr lang="en-US" sz="2400" dirty="0">
              <a:ea typeface="Calibri"/>
              <a:cs typeface="Arial"/>
            </a:endParaRPr>
          </a:p>
          <a:p>
            <a:pPr marL="34290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Surgical treatment involves fasciotomy to provide drainage and access to the perforated esophagus. </a:t>
            </a:r>
            <a:endParaRPr lang="en-US" sz="2400" dirty="0">
              <a:ea typeface="Calibri"/>
              <a:cs typeface="Arial"/>
            </a:endParaRPr>
          </a:p>
          <a:p>
            <a:pPr marL="34290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A stomach tube, of similar size as that used to perform nasogastric intubation on the animal (14–20 mm).  </a:t>
            </a:r>
            <a:endParaRPr lang="en-US" sz="2400" dirty="0">
              <a:ea typeface="Calibri"/>
              <a:cs typeface="Arial"/>
            </a:endParaRPr>
          </a:p>
          <a:p>
            <a:pPr marL="34290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Times New Roman"/>
                <a:ea typeface="Calibri"/>
                <a:cs typeface="Arial"/>
              </a:rPr>
              <a:t>Broad-spectrum antimicrobials and tetanus prophylaxis should be </a:t>
            </a:r>
            <a:r>
              <a:rPr lang="en-US" sz="2400" dirty="0">
                <a:solidFill>
                  <a:schemeClr val="bg1"/>
                </a:solidFill>
                <a:latin typeface="Times New Roman"/>
                <a:ea typeface="Calibri"/>
                <a:cs typeface="Arial"/>
              </a:rPr>
              <a:t>administered. Pain and swelling can be controlled by administration of NSAIDs</a:t>
            </a:r>
            <a:r>
              <a:rPr lang="en-US" sz="2400" dirty="0">
                <a:latin typeface="Times New Roman"/>
                <a:ea typeface="Calibri"/>
                <a:cs typeface="Arial"/>
              </a:rPr>
              <a:t>.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9606904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rse Wallpaper Images - Free Download on Freepik">
            <a:extLst>
              <a:ext uri="{FF2B5EF4-FFF2-40B4-BE49-F238E27FC236}">
                <a16:creationId xmlns:a16="http://schemas.microsoft.com/office/drawing/2014/main" id="{18748B9B-B1C8-0E1A-2A61-4D6EC91A1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9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1442FB4-07C9-159F-61EE-2B4C588A7EC2}"/>
              </a:ext>
            </a:extLst>
          </p:cNvPr>
          <p:cNvSpPr txBox="1"/>
          <p:nvPr/>
        </p:nvSpPr>
        <p:spPr>
          <a:xfrm>
            <a:off x="1907704" y="5493130"/>
            <a:ext cx="46808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141016038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48</TotalTime>
  <Words>418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Times New Roman</vt:lpstr>
      <vt:lpstr>Gallery</vt:lpstr>
      <vt:lpstr>ESOPHAGEAL RUPTURE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ESOPHAGEAL RUPTURE</dc:title>
  <dc:creator>ALI SAHIUNY</dc:creator>
  <cp:lastModifiedBy>MA19557</cp:lastModifiedBy>
  <cp:revision>6</cp:revision>
  <dcterms:created xsi:type="dcterms:W3CDTF">2018-12-17T19:00:32Z</dcterms:created>
  <dcterms:modified xsi:type="dcterms:W3CDTF">2024-11-03T20:40:24Z</dcterms:modified>
</cp:coreProperties>
</file>